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1120" r:id="rId2"/>
    <p:sldId id="1121" r:id="rId3"/>
    <p:sldId id="1122" r:id="rId4"/>
    <p:sldId id="1123" r:id="rId5"/>
    <p:sldId id="1124" r:id="rId6"/>
    <p:sldId id="1125" r:id="rId7"/>
    <p:sldId id="1126" r:id="rId8"/>
    <p:sldId id="1127" r:id="rId9"/>
    <p:sldId id="1097" r:id="rId10"/>
    <p:sldId id="1098" r:id="rId11"/>
    <p:sldId id="1116" r:id="rId12"/>
    <p:sldId id="1117" r:id="rId13"/>
    <p:sldId id="1119" r:id="rId14"/>
    <p:sldId id="1118" r:id="rId15"/>
  </p:sldIdLst>
  <p:sldSz cx="9144000" cy="6858000" type="screen4x3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1D3B59"/>
    <a:srgbClr val="663300"/>
    <a:srgbClr val="FF9900"/>
    <a:srgbClr val="66CCFF"/>
    <a:srgbClr val="FF99FF"/>
    <a:srgbClr val="003399"/>
    <a:srgbClr val="EAEAEA"/>
    <a:srgbClr val="336699"/>
    <a:srgbClr val="00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784" autoAdjust="0"/>
  </p:normalViewPr>
  <p:slideViewPr>
    <p:cSldViewPr>
      <p:cViewPr varScale="1">
        <p:scale>
          <a:sx n="62" d="100"/>
          <a:sy n="62" d="100"/>
        </p:scale>
        <p:origin x="1626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1528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5C36E7-9E00-462E-80A3-32F2BE615C7A}" type="datetimeFigureOut">
              <a:rPr lang="en-US" smtClean="0"/>
              <a:t>10/28/2019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B702CB-D988-47C5-8204-95032A6A7C2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3270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2.png>
</file>

<file path=ppt/media/image13.svg>
</file>

<file path=ppt/media/image14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F3E309-ED8D-4193-99AF-E5EA90965E98}" type="datetimeFigureOut">
              <a:rPr lang="en-US" smtClean="0"/>
              <a:pPr/>
              <a:t>10/28/2019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35F173-C1DD-4975-94BF-5B9ED67F767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9167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79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7929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792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5635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372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7929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56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1585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6654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Daniel\Desktop\asian_by_Feni_x.jpg"/>
          <p:cNvPicPr>
            <a:picLocks noChangeAspect="1" noChangeArrowheads="1"/>
          </p:cNvPicPr>
          <p:nvPr userDrawn="1"/>
        </p:nvPicPr>
        <p:blipFill>
          <a:blip r:embed="rId2" cstate="print"/>
          <a:srcRect r="24528" b="29245"/>
          <a:stretch>
            <a:fillRect/>
          </a:stretch>
        </p:blipFill>
        <p:spPr bwMode="auto">
          <a:xfrm flipH="1" flipV="1"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5984" y="1000108"/>
            <a:ext cx="6929454" cy="2071702"/>
          </a:xfrm>
          <a:solidFill>
            <a:srgbClr val="1D3B59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pt-PT" dirty="0"/>
          </a:p>
        </p:txBody>
      </p:sp>
      <p:sp>
        <p:nvSpPr>
          <p:cNvPr id="9" name="Text Placeholder 16"/>
          <p:cNvSpPr>
            <a:spLocks noGrp="1"/>
          </p:cNvSpPr>
          <p:nvPr>
            <p:ph type="body" sz="quarter" idx="10"/>
          </p:nvPr>
        </p:nvSpPr>
        <p:spPr>
          <a:xfrm>
            <a:off x="0" y="4572008"/>
            <a:ext cx="2285984" cy="2286016"/>
          </a:xfrm>
          <a:solidFill>
            <a:srgbClr val="336699"/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defRPr sz="115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629763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62976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3CC9924-33BC-4796-B0F9-D37DB5D899BF}" type="datetimeFigureOut">
              <a:rPr lang="pt-PT" smtClean="0"/>
              <a:pPr/>
              <a:t>28/10/2019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5EBF8D4-C87A-47B7-9996-84452461937B}" type="slidenum">
              <a:rPr lang="pt-PT" smtClean="0"/>
              <a:pPr/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0" y="0"/>
            <a:ext cx="9144000" cy="6858000"/>
          </a:xfrm>
          <a:ln w="152400">
            <a:solidFill>
              <a:srgbClr val="336699"/>
            </a:solidFill>
          </a:ln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/>
          </p:nvPr>
        </p:nvSpPr>
        <p:spPr>
          <a:xfrm>
            <a:off x="-1" y="0"/>
            <a:ext cx="2790000" cy="2790000"/>
          </a:xfrm>
          <a:solidFill>
            <a:srgbClr val="336699"/>
          </a:solidFill>
          <a:ln>
            <a:noFill/>
          </a:ln>
        </p:spPr>
        <p:txBody>
          <a:bodyPr>
            <a:noAutofit/>
          </a:bodyPr>
          <a:lstStyle>
            <a:lvl1pPr marL="0" indent="0" algn="ctr">
              <a:defRPr sz="166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1222" y="2886061"/>
            <a:ext cx="6786578" cy="3362339"/>
          </a:xfrm>
          <a:solidFill>
            <a:schemeClr val="bg1">
              <a:alpha val="80000"/>
            </a:schemeClr>
          </a:solidFill>
        </p:spPr>
        <p:txBody>
          <a:bodyPr anchor="t">
            <a:noAutofit/>
          </a:bodyPr>
          <a:lstStyle>
            <a:lvl1pPr algn="r">
              <a:defRPr sz="6600" b="1" cap="all">
                <a:solidFill>
                  <a:srgbClr val="336699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pt-PT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9006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9006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4"/>
            <a:ext cx="4040188" cy="432595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4"/>
            <a:ext cx="4041775" cy="432595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62314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99429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pt-P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-32" y="-24"/>
            <a:ext cx="9144032" cy="857256"/>
          </a:xfrm>
          <a:prstGeom prst="rect">
            <a:avLst/>
          </a:prstGeom>
          <a:solidFill>
            <a:srgbClr val="336699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PT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60"/>
            <a:ext cx="8229600" cy="52149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358775" indent="0" algn="l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1800"/>
        </a:spcBef>
        <a:buFont typeface="Arial" pitchFamily="34" charset="0"/>
        <a:buNone/>
        <a:defRPr sz="3200" b="1" kern="1200">
          <a:solidFill>
            <a:srgbClr val="336699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ts val="600"/>
        </a:spcBef>
        <a:buFont typeface="Arial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ts val="0"/>
        </a:spcBef>
        <a:buFont typeface="Arial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ts val="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ts val="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-27384"/>
            <a:ext cx="9215438" cy="1944216"/>
          </a:xfrm>
        </p:spPr>
        <p:txBody>
          <a:bodyPr>
            <a:noAutofit/>
          </a:bodyPr>
          <a:lstStyle/>
          <a:p>
            <a:pPr algn="ctr"/>
            <a:r>
              <a:rPr lang="pt-PT" sz="4800" b="1" dirty="0" err="1"/>
              <a:t>Information</a:t>
            </a:r>
            <a:r>
              <a:rPr lang="pt-PT" sz="4800" b="1" dirty="0"/>
              <a:t> </a:t>
            </a:r>
            <a:r>
              <a:rPr lang="pt-PT" sz="4800" b="1" dirty="0" err="1"/>
              <a:t>Visualization</a:t>
            </a:r>
            <a:br>
              <a:rPr lang="pt-PT" sz="4800" b="1" dirty="0"/>
            </a:br>
            <a:r>
              <a:rPr lang="pt-PT" sz="4800" dirty="0" err="1"/>
              <a:t>Visualization</a:t>
            </a:r>
            <a:r>
              <a:rPr lang="pt-PT" sz="4800" dirty="0"/>
              <a:t> Sketch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4572008"/>
            <a:ext cx="1979712" cy="2286016"/>
          </a:xfrm>
          <a:solidFill>
            <a:schemeClr val="bg1"/>
          </a:solidFill>
        </p:spPr>
        <p:txBody>
          <a:bodyPr/>
          <a:lstStyle/>
          <a:p>
            <a:r>
              <a:rPr lang="pt-PT" sz="4600" dirty="0">
                <a:solidFill>
                  <a:schemeClr val="bg2"/>
                </a:solidFill>
              </a:rPr>
              <a:t>G44-A</a:t>
            </a:r>
          </a:p>
        </p:txBody>
      </p:sp>
      <p:sp>
        <p:nvSpPr>
          <p:cNvPr id="8" name="Text Placeholder 4"/>
          <p:cNvSpPr txBox="1">
            <a:spLocks/>
          </p:cNvSpPr>
          <p:nvPr/>
        </p:nvSpPr>
        <p:spPr>
          <a:xfrm>
            <a:off x="1979712" y="4571984"/>
            <a:ext cx="3312368" cy="2286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spcBef>
                <a:spcPts val="1800"/>
              </a:spcBef>
              <a:buFont typeface="Arial" pitchFamily="34" charset="0"/>
              <a:buNone/>
              <a:defRPr sz="1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2400" b="0" dirty="0">
                <a:solidFill>
                  <a:schemeClr val="bg2"/>
                </a:solidFill>
              </a:rPr>
              <a:t>83440 – Cecília Baltazar</a:t>
            </a:r>
          </a:p>
          <a:p>
            <a:pPr algn="l"/>
            <a:r>
              <a:rPr lang="pt-PT" sz="2400" b="0" dirty="0">
                <a:solidFill>
                  <a:schemeClr val="bg2"/>
                </a:solidFill>
              </a:rPr>
              <a:t>86416 – Francisco Sousa</a:t>
            </a:r>
          </a:p>
          <a:p>
            <a:pPr algn="l"/>
            <a:r>
              <a:rPr lang="pt-PT" sz="2400" b="0" dirty="0">
                <a:solidFill>
                  <a:schemeClr val="bg2"/>
                </a:solidFill>
              </a:rPr>
              <a:t>86445 – João Daniel Silva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1 e 2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60"/>
            <a:ext cx="8435280" cy="5214974"/>
          </a:xfrm>
        </p:spPr>
        <p:txBody>
          <a:bodyPr>
            <a:noAutofit/>
          </a:bodyPr>
          <a:lstStyle/>
          <a:p>
            <a:r>
              <a:rPr lang="en-US" dirty="0"/>
              <a:t>“Which guest stars participated in each movie/show?”</a:t>
            </a:r>
          </a:p>
          <a:p>
            <a:r>
              <a:rPr lang="en-US" dirty="0"/>
              <a:t>“Which actors have works in common?”</a:t>
            </a:r>
          </a:p>
          <a:p>
            <a:pPr lvl="1"/>
            <a:endParaRPr lang="en-US" sz="2000" dirty="0"/>
          </a:p>
        </p:txBody>
      </p:sp>
      <p:pic>
        <p:nvPicPr>
          <p:cNvPr id="5" name="Imagem 4" descr="Uma imagem com texto, mapa&#10;&#10;Descrição gerada automaticamente">
            <a:extLst>
              <a:ext uri="{FF2B5EF4-FFF2-40B4-BE49-F238E27FC236}">
                <a16:creationId xmlns:a16="http://schemas.microsoft.com/office/drawing/2014/main" id="{B5ACF7AC-5D01-41E7-A250-411890A7775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6" t="5108" r="30933" b="40758"/>
          <a:stretch/>
        </p:blipFill>
        <p:spPr>
          <a:xfrm>
            <a:off x="2195720" y="3212976"/>
            <a:ext cx="4752528" cy="2952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997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3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60"/>
            <a:ext cx="8435280" cy="5214974"/>
          </a:xfrm>
        </p:spPr>
        <p:txBody>
          <a:bodyPr>
            <a:noAutofit/>
          </a:bodyPr>
          <a:lstStyle/>
          <a:p>
            <a:r>
              <a:rPr lang="en-US" dirty="0"/>
              <a:t>“Do guest stars have several appearances on the show?”</a:t>
            </a:r>
          </a:p>
          <a:p>
            <a:endParaRPr lang="en-US" sz="2000" dirty="0"/>
          </a:p>
        </p:txBody>
      </p:sp>
      <p:pic>
        <p:nvPicPr>
          <p:cNvPr id="5" name="Imagem 4" descr="Uma imagem com texto, mapa&#10;&#10;Descrição gerada automaticamente">
            <a:extLst>
              <a:ext uri="{FF2B5EF4-FFF2-40B4-BE49-F238E27FC236}">
                <a16:creationId xmlns:a16="http://schemas.microsoft.com/office/drawing/2014/main" id="{359EECFA-4B63-4395-81DC-60031C56D8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94" t="60562" r="24259" b="7749"/>
          <a:stretch/>
        </p:blipFill>
        <p:spPr>
          <a:xfrm>
            <a:off x="2843808" y="2060848"/>
            <a:ext cx="4896544" cy="4052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2737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4, 5 and 6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60"/>
            <a:ext cx="8435280" cy="5214974"/>
          </a:xfrm>
        </p:spPr>
        <p:txBody>
          <a:bodyPr>
            <a:noAutofit/>
          </a:bodyPr>
          <a:lstStyle/>
          <a:p>
            <a:r>
              <a:rPr lang="en-US" sz="2800" dirty="0"/>
              <a:t>“What’s the combined work frequency rating of the works they did before and after SVU?”</a:t>
            </a:r>
            <a:endParaRPr lang="en-US" sz="2800" b="0" dirty="0"/>
          </a:p>
          <a:p>
            <a:r>
              <a:rPr lang="en-US" sz="2800" dirty="0"/>
              <a:t>“How did career progress on average (all actors)?”</a:t>
            </a:r>
            <a:endParaRPr lang="en-US" sz="2800" b="0" dirty="0"/>
          </a:p>
          <a:p>
            <a:r>
              <a:rPr lang="en-US" sz="2800" dirty="0"/>
              <a:t>“How did their gender and age affect their career progression?</a:t>
            </a:r>
          </a:p>
          <a:p>
            <a:endParaRPr lang="en-US" dirty="0"/>
          </a:p>
          <a:p>
            <a:pPr lvl="1"/>
            <a:endParaRPr lang="en-US" sz="2000" dirty="0"/>
          </a:p>
        </p:txBody>
      </p:sp>
      <p:pic>
        <p:nvPicPr>
          <p:cNvPr id="5" name="Imagem 4" descr="Uma imagem com texto, mapa&#10;&#10;Descrição gerada automaticamente">
            <a:extLst>
              <a:ext uri="{FF2B5EF4-FFF2-40B4-BE49-F238E27FC236}">
                <a16:creationId xmlns:a16="http://schemas.microsoft.com/office/drawing/2014/main" id="{43F3C775-2AC8-44A6-9D05-498A4FF211A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874" r="51907" b="8376"/>
          <a:stretch/>
        </p:blipFill>
        <p:spPr>
          <a:xfrm>
            <a:off x="2843808" y="3789040"/>
            <a:ext cx="6048672" cy="271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1121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814BE9-E37C-4326-AEEC-0B91D0209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Storyboard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99C3034-CFF5-4CD6-BD43-3006EF0AB0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are women’s careers affected by gender?</a:t>
            </a:r>
          </a:p>
          <a:p>
            <a:endParaRPr lang="en-US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600F4FA-841D-4DAA-8883-1B31AF4844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0409" y="2252655"/>
            <a:ext cx="3737244" cy="1905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226C9345-855A-4F8C-A19B-91CD8B505B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477" y="2449052"/>
            <a:ext cx="2283204" cy="175552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692D01EC-CCDC-41CE-AFFD-3FE84BD56826}"/>
              </a:ext>
            </a:extLst>
          </p:cNvPr>
          <p:cNvSpPr/>
          <p:nvPr/>
        </p:nvSpPr>
        <p:spPr>
          <a:xfrm>
            <a:off x="1505139" y="3326817"/>
            <a:ext cx="805130" cy="20436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9" name="Gráfico 8" descr="Cursor">
            <a:extLst>
              <a:ext uri="{FF2B5EF4-FFF2-40B4-BE49-F238E27FC236}">
                <a16:creationId xmlns:a16="http://schemas.microsoft.com/office/drawing/2014/main" id="{E10F460A-1697-4D05-AC73-A63C5F7801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07704" y="3343680"/>
            <a:ext cx="408573" cy="463227"/>
          </a:xfrm>
          <a:prstGeom prst="rect">
            <a:avLst/>
          </a:prstGeom>
        </p:spPr>
      </p:pic>
      <p:sp>
        <p:nvSpPr>
          <p:cNvPr id="10" name="Caixa de texto 1">
            <a:extLst>
              <a:ext uri="{FF2B5EF4-FFF2-40B4-BE49-F238E27FC236}">
                <a16:creationId xmlns:a16="http://schemas.microsoft.com/office/drawing/2014/main" id="{33ECC66D-7E89-471B-A627-73A302C5D316}"/>
              </a:ext>
            </a:extLst>
          </p:cNvPr>
          <p:cNvSpPr txBox="1"/>
          <p:nvPr/>
        </p:nvSpPr>
        <p:spPr>
          <a:xfrm>
            <a:off x="1218685" y="4354639"/>
            <a:ext cx="1826866" cy="492443"/>
          </a:xfrm>
          <a:prstGeom prst="rect">
            <a:avLst/>
          </a:prstGeom>
          <a:solidFill>
            <a:prstClr val="white"/>
          </a:solidFill>
          <a:ln>
            <a:noFill/>
          </a:ln>
        </p:spPr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1000"/>
              </a:spcAft>
            </a:pPr>
            <a:r>
              <a:rPr lang="en-US" sz="1600" i="0" dirty="0">
                <a:solidFill>
                  <a:srgbClr val="1F497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Go to the filter list and select “Women”</a:t>
            </a:r>
            <a:endParaRPr lang="en-US" sz="1400" i="1" dirty="0">
              <a:solidFill>
                <a:srgbClr val="1F497D"/>
              </a:solidFill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Caixa de texto 9">
            <a:extLst>
              <a:ext uri="{FF2B5EF4-FFF2-40B4-BE49-F238E27FC236}">
                <a16:creationId xmlns:a16="http://schemas.microsoft.com/office/drawing/2014/main" id="{429D0AF6-9D59-42A2-B53B-31E7BA462D0F}"/>
              </a:ext>
            </a:extLst>
          </p:cNvPr>
          <p:cNvSpPr txBox="1"/>
          <p:nvPr/>
        </p:nvSpPr>
        <p:spPr>
          <a:xfrm>
            <a:off x="4170409" y="4248940"/>
            <a:ext cx="3737244" cy="738664"/>
          </a:xfrm>
          <a:prstGeom prst="rect">
            <a:avLst/>
          </a:prstGeom>
          <a:solidFill>
            <a:prstClr val="white"/>
          </a:solidFill>
          <a:ln>
            <a:noFill/>
          </a:ln>
        </p:spPr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1000"/>
              </a:spcAft>
            </a:pPr>
            <a:r>
              <a:rPr lang="en-US" sz="1600" i="0" dirty="0">
                <a:solidFill>
                  <a:srgbClr val="1F497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Compare the lines before and after SVU to understand how their gender affect the progression.</a:t>
            </a:r>
            <a:endParaRPr lang="en-US" sz="1400" i="1" dirty="0">
              <a:solidFill>
                <a:srgbClr val="1F497D"/>
              </a:solidFill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02098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2" y="-24"/>
            <a:ext cx="9144032" cy="857256"/>
          </a:xfrm>
          <a:prstGeom prst="rect">
            <a:avLst/>
          </a:prstGeom>
          <a:solidFill>
            <a:srgbClr val="336699"/>
          </a:solidFill>
        </p:spPr>
        <p:txBody>
          <a:bodyPr anchor="ctr">
            <a:norm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Question 7</a:t>
            </a:r>
            <a:endParaRPr lang="pt-PT" sz="4400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90063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3200" dirty="0"/>
              <a:t>“</a:t>
            </a:r>
            <a:r>
              <a:rPr lang="en-US" sz="3200" dirty="0">
                <a:solidFill>
                  <a:srgbClr val="336699"/>
                </a:solidFill>
              </a:rPr>
              <a:t>What's the </a:t>
            </a:r>
            <a:r>
              <a:rPr lang="en-US" sz="3200" dirty="0"/>
              <a:t>gender</a:t>
            </a:r>
            <a:r>
              <a:rPr lang="en-US" sz="3200" dirty="0">
                <a:solidFill>
                  <a:srgbClr val="336699"/>
                </a:solidFill>
              </a:rPr>
              <a:t> and age distribution of actors in SVU?</a:t>
            </a:r>
            <a:r>
              <a:rPr lang="en-US" sz="3200" dirty="0"/>
              <a:t>”</a:t>
            </a:r>
            <a:endParaRPr lang="en-US" sz="3200" dirty="0">
              <a:solidFill>
                <a:srgbClr val="336699"/>
              </a:solidFill>
            </a:endParaRPr>
          </a:p>
          <a:p>
            <a:endParaRPr lang="en-US" sz="2800" dirty="0">
              <a:solidFill>
                <a:srgbClr val="336699"/>
              </a:solidFill>
            </a:endParaRPr>
          </a:p>
          <a:p>
            <a:pPr lvl="1"/>
            <a:endParaRPr lang="en-US" sz="2800" dirty="0">
              <a:solidFill>
                <a:srgbClr val="336699"/>
              </a:solidFill>
            </a:endParaRPr>
          </a:p>
        </p:txBody>
      </p:sp>
      <p:pic>
        <p:nvPicPr>
          <p:cNvPr id="5" name="Imagem 4" descr="Uma imagem com texto, mapa&#10;&#10;Descrição gerada automaticamente">
            <a:extLst>
              <a:ext uri="{FF2B5EF4-FFF2-40B4-BE49-F238E27FC236}">
                <a16:creationId xmlns:a16="http://schemas.microsoft.com/office/drawing/2014/main" id="{81B3C587-3720-4FD5-B34F-CA09CC42760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87" t="28874" b="7748"/>
          <a:stretch/>
        </p:blipFill>
        <p:spPr>
          <a:xfrm>
            <a:off x="5318315" y="663511"/>
            <a:ext cx="3214125" cy="583732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91316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PT" sz="16600" dirty="0"/>
              <a:t>01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07704" y="3214686"/>
            <a:ext cx="7160096" cy="3033714"/>
          </a:xfrm>
          <a:solidFill>
            <a:srgbClr val="FFFFFF">
              <a:alpha val="80000"/>
            </a:srgbClr>
          </a:solidFill>
        </p:spPr>
        <p:txBody>
          <a:bodyPr rIns="288000">
            <a:noAutofit/>
          </a:bodyPr>
          <a:lstStyle/>
          <a:p>
            <a:pPr marL="0" algn="r"/>
            <a:r>
              <a:rPr lang="pt-PT" sz="6000" dirty="0" err="1"/>
              <a:t>Overview</a:t>
            </a:r>
            <a:endParaRPr lang="pt-PT" sz="6000" dirty="0"/>
          </a:p>
        </p:txBody>
      </p:sp>
    </p:spTree>
    <p:extLst>
      <p:ext uri="{BB962C8B-B14F-4D97-AF65-F5344CB8AC3E}">
        <p14:creationId xmlns:p14="http://schemas.microsoft.com/office/powerpoint/2010/main" val="655916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  <a:endParaRPr lang="pt-PT" dirty="0"/>
          </a:p>
        </p:txBody>
      </p:sp>
      <p:pic>
        <p:nvPicPr>
          <p:cNvPr id="5" name="Marcador de Posição de Conteúdo 4" descr="Uma imagem com texto, mapa&#10;&#10;Descrição gerada automaticamente">
            <a:extLst>
              <a:ext uri="{FF2B5EF4-FFF2-40B4-BE49-F238E27FC236}">
                <a16:creationId xmlns:a16="http://schemas.microsoft.com/office/drawing/2014/main" id="{AB46967D-304E-4006-82F5-EBD1B7C749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775" y="1285875"/>
            <a:ext cx="7222449" cy="5214938"/>
          </a:xfrm>
        </p:spPr>
      </p:pic>
    </p:spTree>
    <p:extLst>
      <p:ext uri="{BB962C8B-B14F-4D97-AF65-F5344CB8AC3E}">
        <p14:creationId xmlns:p14="http://schemas.microsoft.com/office/powerpoint/2010/main" val="2763729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PT" sz="16600" dirty="0"/>
              <a:t>02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1222" y="3214686"/>
            <a:ext cx="6786578" cy="3033714"/>
          </a:xfrm>
          <a:solidFill>
            <a:srgbClr val="FFFFFF">
              <a:alpha val="80000"/>
            </a:srgbClr>
          </a:solidFill>
        </p:spPr>
        <p:txBody>
          <a:bodyPr rIns="288000">
            <a:noAutofit/>
          </a:bodyPr>
          <a:lstStyle/>
          <a:p>
            <a:pPr marL="0" algn="r"/>
            <a:r>
              <a:rPr lang="pt-PT" sz="6000" dirty="0"/>
              <a:t>Visual </a:t>
            </a:r>
            <a:r>
              <a:rPr lang="pt-PT" sz="6000" dirty="0" err="1"/>
              <a:t>encoding</a:t>
            </a:r>
            <a:endParaRPr lang="pt-PT" sz="6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Encoding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83" y="879083"/>
            <a:ext cx="8229600" cy="5214974"/>
          </a:xfrm>
        </p:spPr>
        <p:txBody>
          <a:bodyPr>
            <a:noAutofit/>
          </a:bodyPr>
          <a:lstStyle/>
          <a:p>
            <a:r>
              <a:rPr lang="en-US" sz="4000" u="sng" dirty="0"/>
              <a:t>Network</a:t>
            </a:r>
          </a:p>
          <a:p>
            <a:r>
              <a:rPr lang="en-US" sz="3600" dirty="0"/>
              <a:t>Common works by guest stars</a:t>
            </a:r>
          </a:p>
          <a:p>
            <a:r>
              <a:rPr lang="en-GB" sz="2800" dirty="0"/>
              <a:t>actors (type: </a:t>
            </a:r>
            <a:r>
              <a:rPr lang="en-GB" sz="2800" i="1" dirty="0"/>
              <a:t>nominal</a:t>
            </a:r>
            <a:r>
              <a:rPr lang="en-GB" sz="2800" dirty="0"/>
              <a:t>) and work (type: </a:t>
            </a:r>
            <a:r>
              <a:rPr lang="en-GB" sz="2800" i="1" dirty="0"/>
              <a:t>nominal</a:t>
            </a:r>
            <a:r>
              <a:rPr lang="en-GB" sz="2800" dirty="0"/>
              <a:t>)</a:t>
            </a:r>
            <a:endParaRPr lang="en-US" sz="36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C3FF0E6-F111-4E03-9B51-B8B3DFCF9D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3588" y="3068960"/>
            <a:ext cx="6696790" cy="3566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4642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Encoding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4000" u="sng" dirty="0"/>
              <a:t>Bar Chart</a:t>
            </a:r>
          </a:p>
          <a:p>
            <a:r>
              <a:rPr lang="en-GB" sz="3600" dirty="0"/>
              <a:t>Career progression of the actors</a:t>
            </a:r>
          </a:p>
          <a:p>
            <a:r>
              <a:rPr lang="en-GB" sz="2800" dirty="0"/>
              <a:t>Frequency (type: ratio) rating (type: ratio)</a:t>
            </a:r>
          </a:p>
          <a:p>
            <a:endParaRPr lang="en-US" sz="40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AB0604E-E2D9-4364-B50E-F9B5BC77F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667" y="3429000"/>
            <a:ext cx="7094666" cy="3241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63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Encoding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84" y="980728"/>
            <a:ext cx="8229600" cy="4032448"/>
          </a:xfrm>
        </p:spPr>
        <p:txBody>
          <a:bodyPr>
            <a:noAutofit/>
          </a:bodyPr>
          <a:lstStyle/>
          <a:p>
            <a:r>
              <a:rPr lang="en-US" sz="4000" u="sng" dirty="0"/>
              <a:t>Doughnut</a:t>
            </a:r>
          </a:p>
          <a:p>
            <a:r>
              <a:rPr lang="en-US" sz="3600" dirty="0"/>
              <a:t>the number of appearances of the actors in episodes</a:t>
            </a:r>
          </a:p>
          <a:p>
            <a:r>
              <a:rPr lang="en-US" sz="2800" dirty="0"/>
              <a:t>amount of people (type: ordered) 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B83CC3D-9EB4-4C28-9644-08305C441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3580" y="3566939"/>
            <a:ext cx="3716839" cy="3139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313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Encoding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60"/>
            <a:ext cx="3178696" cy="5214974"/>
          </a:xfrm>
        </p:spPr>
        <p:txBody>
          <a:bodyPr>
            <a:noAutofit/>
          </a:bodyPr>
          <a:lstStyle/>
          <a:p>
            <a:r>
              <a:rPr lang="en-US" sz="4000" u="sng" dirty="0"/>
              <a:t>Sankey</a:t>
            </a:r>
          </a:p>
          <a:p>
            <a:r>
              <a:rPr lang="en-GB" sz="3600" dirty="0"/>
              <a:t>Demographic of the actors</a:t>
            </a:r>
          </a:p>
          <a:p>
            <a:r>
              <a:rPr lang="en-GB" sz="2800" dirty="0"/>
              <a:t>amount of actors (type: </a:t>
            </a:r>
            <a:r>
              <a:rPr lang="en-GB" sz="2800" i="1" dirty="0"/>
              <a:t>ordered</a:t>
            </a:r>
            <a:r>
              <a:rPr lang="en-GB" sz="2800" dirty="0"/>
              <a:t>) </a:t>
            </a:r>
            <a:endParaRPr lang="en-US" sz="40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EA1C1B2-D80B-4286-BB03-2D04C7AA52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0072" y="926703"/>
            <a:ext cx="2315016" cy="594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781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PT" sz="16600" dirty="0"/>
              <a:t>03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07704" y="3214686"/>
            <a:ext cx="7160096" cy="3033714"/>
          </a:xfrm>
          <a:solidFill>
            <a:srgbClr val="FFFFFF">
              <a:alpha val="80000"/>
            </a:srgbClr>
          </a:solidFill>
        </p:spPr>
        <p:txBody>
          <a:bodyPr rIns="288000">
            <a:noAutofit/>
          </a:bodyPr>
          <a:lstStyle/>
          <a:p>
            <a:pPr marL="0" algn="r"/>
            <a:r>
              <a:rPr lang="pt-PT" sz="6000" dirty="0" err="1"/>
              <a:t>Answering</a:t>
            </a:r>
            <a:r>
              <a:rPr lang="pt-PT" sz="6000" dirty="0"/>
              <a:t> </a:t>
            </a:r>
            <a:r>
              <a:rPr lang="pt-PT" sz="6000" dirty="0" err="1"/>
              <a:t>the</a:t>
            </a:r>
            <a:r>
              <a:rPr lang="pt-PT" sz="6000" dirty="0"/>
              <a:t> </a:t>
            </a:r>
            <a:r>
              <a:rPr lang="pt-PT" sz="6000" dirty="0" err="1"/>
              <a:t>Questions</a:t>
            </a:r>
            <a:endParaRPr lang="pt-PT" sz="6000" dirty="0"/>
          </a:p>
        </p:txBody>
      </p:sp>
    </p:spTree>
    <p:extLst>
      <p:ext uri="{BB962C8B-B14F-4D97-AF65-F5344CB8AC3E}">
        <p14:creationId xmlns:p14="http://schemas.microsoft.com/office/powerpoint/2010/main" val="627357321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-gvip">
  <a:themeElements>
    <a:clrScheme name="GVIP">
      <a:dk1>
        <a:srgbClr val="000000"/>
      </a:dk1>
      <a:lt1>
        <a:srgbClr val="FFFFFF"/>
      </a:lt1>
      <a:dk2>
        <a:srgbClr val="1D3B59"/>
      </a:dk2>
      <a:lt2>
        <a:srgbClr val="336699"/>
      </a:lt2>
      <a:accent1>
        <a:srgbClr val="2A9300"/>
      </a:accent1>
      <a:accent2>
        <a:srgbClr val="CF8C00"/>
      </a:accent2>
      <a:accent3>
        <a:srgbClr val="00A0BD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246</Words>
  <Application>Microsoft Office PowerPoint</Application>
  <PresentationFormat>Apresentação no Ecrã (4:3)</PresentationFormat>
  <Paragraphs>52</Paragraphs>
  <Slides>14</Slides>
  <Notes>9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Cambria</vt:lpstr>
      <vt:lpstr>template-gvip</vt:lpstr>
      <vt:lpstr>Information Visualization Visualization Sketch</vt:lpstr>
      <vt:lpstr>Overview</vt:lpstr>
      <vt:lpstr>Overview</vt:lpstr>
      <vt:lpstr>Visual encoding</vt:lpstr>
      <vt:lpstr>Visual Encoding</vt:lpstr>
      <vt:lpstr>Visual Encoding</vt:lpstr>
      <vt:lpstr>Visual Encoding</vt:lpstr>
      <vt:lpstr>Visual Encoding</vt:lpstr>
      <vt:lpstr>Answering the Questions</vt:lpstr>
      <vt:lpstr>Question 1 e 2</vt:lpstr>
      <vt:lpstr>Question 3</vt:lpstr>
      <vt:lpstr>Question 4, 5 and 6</vt:lpstr>
      <vt:lpstr>Storyboard</vt:lpstr>
      <vt:lpstr>Question 7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Visualization Visualization Sketch</dc:title>
  <dc:creator>Cecília Baltazar</dc:creator>
  <cp:lastModifiedBy>ist186416@tecnico.ulisboa.pt</cp:lastModifiedBy>
  <cp:revision>7</cp:revision>
  <dcterms:created xsi:type="dcterms:W3CDTF">2019-10-28T23:28:16Z</dcterms:created>
  <dcterms:modified xsi:type="dcterms:W3CDTF">2019-10-28T23:42:01Z</dcterms:modified>
</cp:coreProperties>
</file>